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800" r:id="rId2"/>
    <p:sldId id="802" r:id="rId3"/>
    <p:sldId id="836" r:id="rId4"/>
    <p:sldId id="801" r:id="rId5"/>
    <p:sldId id="803" r:id="rId6"/>
    <p:sldId id="804" r:id="rId7"/>
    <p:sldId id="830" r:id="rId8"/>
    <p:sldId id="805" r:id="rId9"/>
    <p:sldId id="829" r:id="rId10"/>
    <p:sldId id="847" r:id="rId11"/>
    <p:sldId id="806" r:id="rId12"/>
    <p:sldId id="849" r:id="rId13"/>
    <p:sldId id="840" r:id="rId14"/>
    <p:sldId id="848" r:id="rId15"/>
    <p:sldId id="837" r:id="rId16"/>
    <p:sldId id="808" r:id="rId17"/>
    <p:sldId id="832" r:id="rId18"/>
    <p:sldId id="835" r:id="rId19"/>
    <p:sldId id="834" r:id="rId20"/>
    <p:sldId id="838" r:id="rId21"/>
    <p:sldId id="809" r:id="rId22"/>
    <p:sldId id="811" r:id="rId23"/>
    <p:sldId id="833" r:id="rId24"/>
    <p:sldId id="839" r:id="rId25"/>
    <p:sldId id="813" r:id="rId26"/>
    <p:sldId id="814" r:id="rId27"/>
    <p:sldId id="816" r:id="rId28"/>
    <p:sldId id="817" r:id="rId29"/>
    <p:sldId id="818" r:id="rId30"/>
    <p:sldId id="820" r:id="rId31"/>
    <p:sldId id="821" r:id="rId32"/>
    <p:sldId id="822" r:id="rId33"/>
    <p:sldId id="842" r:id="rId34"/>
    <p:sldId id="825" r:id="rId35"/>
    <p:sldId id="843" r:id="rId36"/>
    <p:sldId id="844" r:id="rId37"/>
    <p:sldId id="826" r:id="rId38"/>
    <p:sldId id="845" r:id="rId39"/>
    <p:sldId id="846" r:id="rId40"/>
    <p:sldId id="850" r:id="rId41"/>
    <p:sldId id="768" r:id="rId42"/>
  </p:sldIdLst>
  <p:sldSz cx="9144000" cy="5143500" type="screen16x9"/>
  <p:notesSz cx="6858000" cy="9144000"/>
  <p:defaultTextStyle>
    <a:defPPr>
      <a:defRPr lang="es-P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ECB45"/>
    <a:srgbClr val="B2AF4C"/>
    <a:srgbClr val="BBC34C"/>
    <a:srgbClr val="B2874C"/>
    <a:srgbClr val="FFCC00"/>
    <a:srgbClr val="E1DD2B"/>
    <a:srgbClr val="12A4C1"/>
    <a:srgbClr val="4DAC26"/>
    <a:srgbClr val="F6ED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3606" autoAdjust="0"/>
  </p:normalViewPr>
  <p:slideViewPr>
    <p:cSldViewPr>
      <p:cViewPr varScale="1">
        <p:scale>
          <a:sx n="92" d="100"/>
          <a:sy n="92" d="100"/>
        </p:scale>
        <p:origin x="-720" y="-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5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-274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5D426B2-E78A-4DC6-9A95-58448FD37241}" type="datetimeFigureOut">
              <a:rPr lang="es-ES"/>
              <a:pPr>
                <a:defRPr/>
              </a:pPr>
              <a:t>30/09/2016</a:t>
            </a:fld>
            <a:endParaRPr lang="es-ES"/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B2FE3E6-1144-4C32-8E00-86F966F44AE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24521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PE" noProof="0" smtClean="0"/>
              <a:t>Haga clic para modificar el estilo de texto del patrón</a:t>
            </a:r>
          </a:p>
          <a:p>
            <a:pPr lvl="1"/>
            <a:r>
              <a:rPr lang="es-PE" noProof="0" smtClean="0"/>
              <a:t>Segundo nivel</a:t>
            </a:r>
          </a:p>
          <a:p>
            <a:pPr lvl="2"/>
            <a:r>
              <a:rPr lang="es-PE" noProof="0" smtClean="0"/>
              <a:t>Tercer nivel</a:t>
            </a:r>
          </a:p>
          <a:p>
            <a:pPr lvl="3"/>
            <a:r>
              <a:rPr lang="es-PE" noProof="0" smtClean="0"/>
              <a:t>Cuarto nivel</a:t>
            </a:r>
          </a:p>
          <a:p>
            <a:pPr lvl="4"/>
            <a:r>
              <a:rPr lang="es-PE" noProof="0" smtClean="0"/>
              <a:t>Quinto nivel</a:t>
            </a:r>
          </a:p>
        </p:txBody>
      </p:sp>
      <p:sp>
        <p:nvSpPr>
          <p:cNvPr id="132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132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1AF7C8F6-B777-4D8A-8485-645695D5B394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125245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98AF0-342F-41BE-8961-F158932A8DA1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8B886-D2D1-4B70-8348-B8EBAC4FC870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1C78B-85D3-45E1-AE57-7BE831D7BC4E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B2E94-9F95-4C5D-B83E-B7FE436E16A1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endParaRPr lang="es-PE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78A84-F5B4-4B6E-AF2E-0E249BA5016B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67967-F2BD-412C-96F7-C540C482231D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B27DC-C682-45D4-8A17-482DF6478EEF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9F451-F146-408E-AF39-DAD045725341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DEEE1-0654-4FEA-9696-A654D208BA54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9B73B-3C71-468B-84DE-E8220ADD9C1D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18F63-7563-46F2-A2EC-328BDDE56458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1BBE6-1C59-4032-930A-F9723C6C1A10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1072B-1F35-40C0-925C-697821B02081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PE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PE" smtClean="0"/>
              <a:t>Haga clic para modificar el estilo de texto del patrón</a:t>
            </a:r>
          </a:p>
          <a:p>
            <a:pPr lvl="1"/>
            <a:r>
              <a:rPr lang="es-PE" smtClean="0"/>
              <a:t>Segundo nivel</a:t>
            </a:r>
          </a:p>
          <a:p>
            <a:pPr lvl="2"/>
            <a:r>
              <a:rPr lang="es-PE" smtClean="0"/>
              <a:t>Tercer nivel</a:t>
            </a:r>
          </a:p>
          <a:p>
            <a:pPr lvl="3"/>
            <a:r>
              <a:rPr lang="es-PE" smtClean="0"/>
              <a:t>Cuarto nivel</a:t>
            </a:r>
          </a:p>
          <a:p>
            <a:pPr lvl="4"/>
            <a:r>
              <a:rPr lang="es-PE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D157CA4E-843E-48B8-A96F-51BC98DBDCD9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 Imagen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39" r="1169" b="769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1 Rectángulo"/>
          <p:cNvSpPr/>
          <p:nvPr/>
        </p:nvSpPr>
        <p:spPr>
          <a:xfrm>
            <a:off x="2212" y="4041993"/>
            <a:ext cx="9141788" cy="11315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Picture 2" descr="H:\Presentaciones corporativas\letra_home_es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4155926"/>
            <a:ext cx="2028839" cy="8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orma Arenas\AppData\Local\Microsoft\Windows\Temporary Internet Files\Content.Outlook\WGRWX7FQ\Logo_Milenaria_2015_V1 copi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4878"/>
            <a:ext cx="259228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21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1026" name="Picture 2" descr="Y:\Información Proveedores\Varios\SANTO DOMINGO\DSC_33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0" y="4011910"/>
            <a:ext cx="9141788" cy="11315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lnSpc>
                <a:spcPts val="2100"/>
              </a:lnSpc>
            </a:pP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     CENA PRIVADA EN CONVENTO</a:t>
            </a:r>
          </a:p>
          <a:p>
            <a:pPr eaLnBrk="1" hangingPunct="1">
              <a:lnSpc>
                <a:spcPts val="2100"/>
              </a:lnSpc>
            </a:pPr>
            <a:r>
              <a:rPr lang="es-ES" sz="20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    </a:t>
            </a:r>
            <a:r>
              <a:rPr lang="en-US" dirty="0" err="1" smtClean="0">
                <a:solidFill>
                  <a:srgbClr val="CECB45"/>
                </a:solidFill>
                <a:latin typeface="Calibri"/>
                <a:cs typeface="Calibri"/>
              </a:rPr>
              <a:t>Convento</a:t>
            </a:r>
            <a:r>
              <a:rPr lang="en-US" dirty="0" smtClean="0">
                <a:solidFill>
                  <a:srgbClr val="CECB45"/>
                </a:solidFill>
                <a:latin typeface="Calibri"/>
                <a:cs typeface="Calibri"/>
              </a:rPr>
              <a:t> de Santo Domingo - </a:t>
            </a:r>
            <a:r>
              <a:rPr lang="en-US" dirty="0">
                <a:solidFill>
                  <a:srgbClr val="CECB45"/>
                </a:solidFill>
                <a:latin typeface="Calibri"/>
                <a:cs typeface="Calibri"/>
              </a:rPr>
              <a:t>Lima</a:t>
            </a:r>
            <a:endParaRPr lang="es-PE" dirty="0">
              <a:solidFill>
                <a:srgbClr val="CECB45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40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 Imagen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1" t="13594" r="1171" b="3674"/>
          <a:stretch/>
        </p:blipFill>
        <p:spPr bwMode="auto">
          <a:xfrm>
            <a:off x="0" y="0"/>
            <a:ext cx="9141788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0" y="4011910"/>
            <a:ext cx="9141788" cy="11315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17 CuadroTexto"/>
          <p:cNvSpPr txBox="1">
            <a:spLocks noChangeArrowheads="1"/>
          </p:cNvSpPr>
          <p:nvPr/>
        </p:nvSpPr>
        <p:spPr bwMode="auto">
          <a:xfrm>
            <a:off x="575943" y="4286112"/>
            <a:ext cx="8172521" cy="637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100"/>
              </a:lnSpc>
            </a:pPr>
            <a:r>
              <a:rPr lang="es-ES" sz="2400" b="1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CENA DE GALA</a:t>
            </a:r>
          </a:p>
          <a:p>
            <a:pPr eaLnBrk="1" hangingPunct="1">
              <a:lnSpc>
                <a:spcPts val="2100"/>
              </a:lnSpc>
            </a:pPr>
            <a:r>
              <a:rPr lang="en-US" sz="2000" dirty="0" err="1" smtClean="0">
                <a:solidFill>
                  <a:srgbClr val="CECB45"/>
                </a:solidFill>
                <a:latin typeface="Calibri"/>
                <a:cs typeface="Calibri"/>
              </a:rPr>
              <a:t>Clásico</a:t>
            </a:r>
            <a:r>
              <a:rPr lang="en-US" sz="2000" dirty="0" smtClean="0">
                <a:solidFill>
                  <a:srgbClr val="CECB45"/>
                </a:solidFill>
                <a:latin typeface="Calibri"/>
                <a:cs typeface="Calibri"/>
              </a:rPr>
              <a:t> o </a:t>
            </a:r>
            <a:r>
              <a:rPr lang="en-US" sz="2000" dirty="0" err="1" smtClean="0">
                <a:solidFill>
                  <a:srgbClr val="CECB45"/>
                </a:solidFill>
                <a:latin typeface="Calibri"/>
                <a:cs typeface="Calibri"/>
              </a:rPr>
              <a:t>temático</a:t>
            </a:r>
            <a:r>
              <a:rPr lang="en-US" sz="2000" dirty="0" smtClean="0">
                <a:solidFill>
                  <a:srgbClr val="CECB45"/>
                </a:solidFill>
                <a:latin typeface="Calibri"/>
                <a:cs typeface="Calibri"/>
              </a:rPr>
              <a:t> // Club de la Union - Lima</a:t>
            </a:r>
            <a:endParaRPr lang="es-PE" sz="2000" dirty="0">
              <a:solidFill>
                <a:srgbClr val="CECB45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921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1026" name="Picture 2" descr="http://www.filarmonia.org/image.axd?picture=2011%2F11%2FMa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0" y="4443958"/>
            <a:ext cx="9141788" cy="69954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lnSpc>
                <a:spcPts val="2100"/>
              </a:lnSpc>
            </a:pPr>
            <a:r>
              <a:rPr lang="es-ES" b="1" dirty="0">
                <a:latin typeface="Calibri"/>
                <a:cs typeface="Calibri"/>
              </a:rPr>
              <a:t> </a:t>
            </a:r>
            <a:r>
              <a:rPr lang="es-ES" b="1" dirty="0" smtClean="0">
                <a:latin typeface="Calibri"/>
                <a:cs typeface="Calibri"/>
              </a:rPr>
              <a:t>    </a:t>
            </a:r>
            <a:r>
              <a:rPr lang="es-ES" sz="2400" b="1" dirty="0" smtClean="0">
                <a:solidFill>
                  <a:schemeClr val="tx1"/>
                </a:solidFill>
                <a:latin typeface="Calibri"/>
                <a:cs typeface="Calibri"/>
              </a:rPr>
              <a:t>CENA DE GALA </a:t>
            </a:r>
            <a:endParaRPr lang="es-ES" sz="24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pPr eaLnBrk="1" hangingPunct="1">
              <a:lnSpc>
                <a:spcPts val="2100"/>
              </a:lnSpc>
            </a:pPr>
            <a:r>
              <a:rPr lang="en-US" sz="16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alibri"/>
                <a:cs typeface="Calibri"/>
              </a:rPr>
              <a:t>     </a:t>
            </a:r>
            <a:r>
              <a:rPr lang="en-US" sz="2000" dirty="0" err="1">
                <a:solidFill>
                  <a:schemeClr val="bg1"/>
                </a:solidFill>
                <a:latin typeface="Calibri"/>
                <a:cs typeface="Calibri"/>
              </a:rPr>
              <a:t>Clásico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 o </a:t>
            </a:r>
            <a:r>
              <a:rPr lang="en-US" sz="2000" dirty="0" err="1">
                <a:solidFill>
                  <a:schemeClr val="bg1"/>
                </a:solidFill>
                <a:latin typeface="Calibri"/>
                <a:cs typeface="Calibri"/>
              </a:rPr>
              <a:t>temático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 // </a:t>
            </a:r>
            <a:r>
              <a:rPr lang="en-US" sz="2000" dirty="0" err="1" smtClean="0">
                <a:solidFill>
                  <a:schemeClr val="bg1"/>
                </a:solidFill>
                <a:latin typeface="Calibri"/>
                <a:cs typeface="Calibri"/>
              </a:rPr>
              <a:t>Museo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 de Arte 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- Lima</a:t>
            </a:r>
            <a:endParaRPr lang="es-PE"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222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098" name="Picture 2" descr="H:\Seleccion de Fotos Milenaria\Danzas y Espectaculos\vp0014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0" y="4299942"/>
            <a:ext cx="9141788" cy="8435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lnSpc>
                <a:spcPts val="2100"/>
              </a:lnSpc>
            </a:pPr>
            <a:r>
              <a:rPr lang="es-ES" b="1" dirty="0">
                <a:latin typeface="Calibri"/>
                <a:cs typeface="Calibri"/>
              </a:rPr>
              <a:t> </a:t>
            </a:r>
            <a:r>
              <a:rPr lang="es-ES" b="1" dirty="0" smtClean="0">
                <a:latin typeface="Calibri"/>
                <a:cs typeface="Calibri"/>
              </a:rPr>
              <a:t>   </a:t>
            </a:r>
          </a:p>
          <a:p>
            <a:pPr eaLnBrk="1" hangingPunct="1">
              <a:lnSpc>
                <a:spcPts val="2100"/>
              </a:lnSpc>
            </a:pPr>
            <a:r>
              <a:rPr lang="es-ES" b="1" dirty="0" smtClean="0">
                <a:latin typeface="Calibri"/>
                <a:cs typeface="Calibri"/>
              </a:rPr>
              <a:t>        </a:t>
            </a:r>
            <a:r>
              <a:rPr lang="es-ES" sz="2400" b="1" dirty="0" smtClean="0">
                <a:solidFill>
                  <a:schemeClr val="tx1"/>
                </a:solidFill>
                <a:latin typeface="Calibri"/>
                <a:cs typeface="Calibri"/>
              </a:rPr>
              <a:t>SHOW DE DANZAS TIPICAS</a:t>
            </a:r>
            <a:endParaRPr lang="es-ES" sz="24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ts val="2100"/>
              </a:lnSpc>
            </a:pP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       Durante 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las </a:t>
            </a:r>
            <a:r>
              <a:rPr lang="en-US" sz="2000" dirty="0" err="1" smtClean="0">
                <a:solidFill>
                  <a:schemeClr val="bg1"/>
                </a:solidFill>
                <a:latin typeface="Calibri"/>
                <a:cs typeface="Calibri"/>
              </a:rPr>
              <a:t>comidas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- Lima</a:t>
            </a:r>
            <a:endParaRPr lang="es-PE" sz="2000" dirty="0">
              <a:solidFill>
                <a:schemeClr val="bg1"/>
              </a:solidFill>
              <a:latin typeface="Calibri"/>
              <a:cs typeface="Calibri"/>
            </a:endParaRPr>
          </a:p>
          <a:p>
            <a:pPr eaLnBrk="1" hangingPunct="1">
              <a:lnSpc>
                <a:spcPts val="2100"/>
              </a:lnSpc>
            </a:pPr>
            <a:endParaRPr lang="es-PE"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654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2050" name="Picture 2" descr="Y:\Información Proveedores\Varios\SANTO DOMINGO\DSC_34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0" y="4011910"/>
            <a:ext cx="9141788" cy="11315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lnSpc>
                <a:spcPts val="2100"/>
              </a:lnSpc>
            </a:pPr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       PERSONAJES DE LA EPOCA COLONIAL</a:t>
            </a:r>
            <a:endParaRPr lang="es-ES" sz="2000" b="1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eaLnBrk="1" hangingPunct="1">
              <a:lnSpc>
                <a:spcPts val="2100"/>
              </a:lnSpc>
            </a:pPr>
            <a:r>
              <a:rPr lang="en-US" dirty="0" smtClean="0">
                <a:solidFill>
                  <a:srgbClr val="CECB45"/>
                </a:solidFill>
                <a:latin typeface="Calibri"/>
                <a:cs typeface="Calibri"/>
              </a:rPr>
              <a:t>         </a:t>
            </a:r>
            <a:r>
              <a:rPr lang="en-US" dirty="0">
                <a:solidFill>
                  <a:srgbClr val="CECB45"/>
                </a:solidFill>
                <a:latin typeface="Calibri"/>
                <a:cs typeface="Calibri"/>
              </a:rPr>
              <a:t>D</a:t>
            </a:r>
            <a:r>
              <a:rPr lang="en-US" dirty="0" smtClean="0">
                <a:solidFill>
                  <a:srgbClr val="CECB45"/>
                </a:solidFill>
                <a:latin typeface="Calibri"/>
                <a:cs typeface="Calibri"/>
              </a:rPr>
              <a:t>urante las </a:t>
            </a:r>
            <a:r>
              <a:rPr lang="en-US" dirty="0" err="1" smtClean="0">
                <a:solidFill>
                  <a:srgbClr val="CECB45"/>
                </a:solidFill>
                <a:latin typeface="Calibri"/>
                <a:cs typeface="Calibri"/>
              </a:rPr>
              <a:t>visitas</a:t>
            </a:r>
            <a:r>
              <a:rPr lang="en-US" dirty="0" smtClean="0">
                <a:solidFill>
                  <a:srgbClr val="CECB45"/>
                </a:solidFill>
                <a:latin typeface="Calibri"/>
                <a:cs typeface="Calibri"/>
              </a:rPr>
              <a:t> - Lima</a:t>
            </a:r>
            <a:endParaRPr lang="es-PE" dirty="0">
              <a:solidFill>
                <a:srgbClr val="CECB45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001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/>
      </p:sp>
      <p:pic>
        <p:nvPicPr>
          <p:cNvPr id="11266" name="Picture 2" descr="H:\Seleccion de Fotos Milenaria\Destinos\Ica, Paracas, Nasca\LSP0003485 - Ica - Lagúna de Huacachí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Documents\MILENARIA\LOGO MILENARIA CALAD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090" y="141481"/>
            <a:ext cx="4230275" cy="55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0 Título"/>
          <p:cNvSpPr txBox="1">
            <a:spLocks/>
          </p:cNvSpPr>
          <p:nvPr/>
        </p:nvSpPr>
        <p:spPr bwMode="auto">
          <a:xfrm>
            <a:off x="2195737" y="1059582"/>
            <a:ext cx="2796547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s-PE" sz="3600" b="1" kern="0" dirty="0" smtClean="0">
                <a:solidFill>
                  <a:schemeClr val="bg1"/>
                </a:solidFill>
              </a:rPr>
              <a:t>ICA</a:t>
            </a:r>
            <a:endParaRPr lang="es-PE" sz="36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61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" t="2646" r="1165" b="14651"/>
          <a:stretch/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0" y="4011910"/>
            <a:ext cx="9141788" cy="11315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17 CuadroTexto"/>
          <p:cNvSpPr txBox="1">
            <a:spLocks noChangeArrowheads="1"/>
          </p:cNvSpPr>
          <p:nvPr/>
        </p:nvSpPr>
        <p:spPr bwMode="auto">
          <a:xfrm>
            <a:off x="575943" y="4286112"/>
            <a:ext cx="8172521" cy="637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100"/>
              </a:lnSpc>
            </a:pPr>
            <a:r>
              <a:rPr lang="es-ES" sz="2400" b="1" dirty="0" smtClean="0">
                <a:latin typeface="Calibri"/>
                <a:cs typeface="Calibri"/>
              </a:rPr>
              <a:t>AVENTURA EN EL DESIERTO</a:t>
            </a:r>
          </a:p>
          <a:p>
            <a:pPr eaLnBrk="1" hangingPunct="1">
              <a:lnSpc>
                <a:spcPts val="2100"/>
              </a:lnSpc>
            </a:pPr>
            <a:r>
              <a:rPr lang="en-US" sz="2000" dirty="0" err="1" smtClean="0">
                <a:solidFill>
                  <a:schemeClr val="bg1"/>
                </a:solidFill>
                <a:latin typeface="Calibri"/>
                <a:cs typeface="Calibri"/>
              </a:rPr>
              <a:t>Paracas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 - Ica</a:t>
            </a:r>
            <a:endParaRPr lang="es-PE"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990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2050" name="Picture 2" descr="H:\Seleccion de Fotos Milenaria\Destinos\Ica, Paracas, Nasca\DSC_49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5854" y="4004916"/>
            <a:ext cx="9141788" cy="11315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lnSpc>
                <a:spcPts val="2100"/>
              </a:lnSpc>
            </a:pPr>
            <a:r>
              <a:rPr lang="es-ES" sz="2400" b="1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     PASEO POR LAS DUNAS</a:t>
            </a:r>
          </a:p>
          <a:p>
            <a:pPr eaLnBrk="1" hangingPunct="1">
              <a:lnSpc>
                <a:spcPts val="2100"/>
              </a:lnSpc>
            </a:pPr>
            <a:r>
              <a:rPr lang="en-US" sz="2000" dirty="0" smtClean="0">
                <a:solidFill>
                  <a:srgbClr val="CECB45"/>
                </a:solidFill>
                <a:latin typeface="Calibri"/>
                <a:cs typeface="Calibri"/>
              </a:rPr>
              <a:t>       Paracas - Ica</a:t>
            </a:r>
            <a:endParaRPr lang="es-PE" sz="2000" dirty="0">
              <a:solidFill>
                <a:srgbClr val="CECB45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027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3074" name="Picture 2" descr="H:\Seleccion de Fotos Milenaria\Destinos\Ica, Paracas, Nasca\DSC_5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854" y="4004916"/>
            <a:ext cx="9141788" cy="11315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lnSpc>
                <a:spcPts val="2100"/>
              </a:lnSpc>
            </a:pPr>
            <a:r>
              <a:rPr lang="es-ES" sz="2400" b="1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     SANDBOARDING</a:t>
            </a:r>
          </a:p>
          <a:p>
            <a:pPr eaLnBrk="1" hangingPunct="1">
              <a:lnSpc>
                <a:spcPts val="2100"/>
              </a:lnSpc>
            </a:pPr>
            <a:r>
              <a:rPr lang="en-US" sz="2000" dirty="0" smtClean="0">
                <a:solidFill>
                  <a:srgbClr val="CECB45"/>
                </a:solidFill>
                <a:latin typeface="Calibri"/>
                <a:cs typeface="Calibri"/>
              </a:rPr>
              <a:t>       Paracas - Ica</a:t>
            </a:r>
            <a:endParaRPr lang="es-PE" sz="2000" dirty="0">
              <a:solidFill>
                <a:srgbClr val="CECB45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367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2050" name="Picture 2" descr="H:\Seleccion de Fotos Milenaria\Destinos\Ica, Paracas, Nasca\DSC_47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854" y="4227934"/>
            <a:ext cx="9141788" cy="9085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lnSpc>
                <a:spcPts val="2100"/>
              </a:lnSpc>
            </a:pPr>
            <a:r>
              <a:rPr lang="es-ES" sz="2400" b="1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     LANCHA PRIVADA – TOUR ISLAS BALLESTAS</a:t>
            </a:r>
          </a:p>
          <a:p>
            <a:pPr eaLnBrk="1" hangingPunct="1">
              <a:lnSpc>
                <a:spcPts val="2100"/>
              </a:lnSpc>
            </a:pPr>
            <a:r>
              <a:rPr lang="en-US" sz="2000" dirty="0" smtClean="0">
                <a:solidFill>
                  <a:srgbClr val="CECB45"/>
                </a:solidFill>
                <a:latin typeface="Calibri"/>
                <a:cs typeface="Calibri"/>
              </a:rPr>
              <a:t>       Paracas - Ica</a:t>
            </a:r>
            <a:endParaRPr lang="es-PE" sz="2000" dirty="0">
              <a:solidFill>
                <a:srgbClr val="CECB45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150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72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0" y="4011910"/>
            <a:ext cx="9141788" cy="1131589"/>
          </a:xfrm>
          <a:prstGeom prst="rect">
            <a:avLst/>
          </a:prstGeom>
          <a:solidFill>
            <a:srgbClr val="CEC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17 CuadroTexto"/>
          <p:cNvSpPr txBox="1">
            <a:spLocks noChangeArrowheads="1"/>
          </p:cNvSpPr>
          <p:nvPr/>
        </p:nvSpPr>
        <p:spPr bwMode="auto">
          <a:xfrm>
            <a:off x="575943" y="4286112"/>
            <a:ext cx="8172521" cy="637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100"/>
              </a:lnSpc>
            </a:pPr>
            <a:r>
              <a:rPr lang="es-ES" sz="2400" b="1" dirty="0" smtClean="0">
                <a:latin typeface="Calibri"/>
                <a:cs typeface="Calibri"/>
              </a:rPr>
              <a:t>VISITA A PRINCIPALES ATRACCIONES</a:t>
            </a:r>
          </a:p>
          <a:p>
            <a:pPr eaLnBrk="1" hangingPunct="1">
              <a:lnSpc>
                <a:spcPts val="2100"/>
              </a:lnSpc>
            </a:pP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lang="en-US" sz="2000" dirty="0" err="1" smtClean="0">
                <a:solidFill>
                  <a:schemeClr val="bg1"/>
                </a:solidFill>
                <a:latin typeface="Calibri"/>
                <a:cs typeface="Calibri"/>
              </a:rPr>
              <a:t>cada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alibri"/>
                <a:cs typeface="Calibri"/>
              </a:rPr>
              <a:t>destino</a:t>
            </a:r>
            <a:endParaRPr lang="es-PE"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921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329612"/>
            <a:ext cx="2818656" cy="1296144"/>
          </a:xfrm>
        </p:spPr>
        <p:txBody>
          <a:bodyPr/>
          <a:lstStyle/>
          <a:p>
            <a:r>
              <a:rPr lang="es-PE" b="1" dirty="0" smtClean="0"/>
              <a:t>CUSCO</a:t>
            </a:r>
            <a:endParaRPr lang="es-PE" b="1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/>
      </p:sp>
      <p:pic>
        <p:nvPicPr>
          <p:cNvPr id="6146" name="Picture 2" descr="H:\FOTOS CUSCO\Cusco\DSC_01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Documents\MILENARIA\LOGO MILENARIA CALAD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141481"/>
            <a:ext cx="4230275" cy="55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0 Título"/>
          <p:cNvSpPr txBox="1">
            <a:spLocks/>
          </p:cNvSpPr>
          <p:nvPr/>
        </p:nvSpPr>
        <p:spPr bwMode="auto">
          <a:xfrm>
            <a:off x="2207502" y="1059582"/>
            <a:ext cx="2796547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s-PE" sz="3600" b="1" kern="0" dirty="0" smtClean="0">
                <a:solidFill>
                  <a:schemeClr val="bg1"/>
                </a:solidFill>
              </a:rPr>
              <a:t>CUSCO</a:t>
            </a:r>
            <a:endParaRPr lang="es-PE" sz="36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70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 Imagen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9" t="29258" r="1049" b="3970"/>
          <a:stretch/>
        </p:blipFill>
        <p:spPr bwMode="auto">
          <a:xfrm>
            <a:off x="0" y="0"/>
            <a:ext cx="9141788" cy="4320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0" y="4011910"/>
            <a:ext cx="9141788" cy="11315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17 CuadroTexto"/>
          <p:cNvSpPr txBox="1">
            <a:spLocks noChangeArrowheads="1"/>
          </p:cNvSpPr>
          <p:nvPr/>
        </p:nvSpPr>
        <p:spPr bwMode="auto">
          <a:xfrm>
            <a:off x="575943" y="4286112"/>
            <a:ext cx="8172521" cy="637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100"/>
              </a:lnSpc>
            </a:pPr>
            <a:r>
              <a:rPr lang="es-ES" sz="2400" b="1" dirty="0" smtClean="0">
                <a:latin typeface="Calibri"/>
                <a:cs typeface="Calibri"/>
              </a:rPr>
              <a:t>CÓCTEL </a:t>
            </a:r>
            <a:r>
              <a:rPr lang="es-ES_tradnl" sz="2400" b="1" dirty="0" smtClean="0">
                <a:latin typeface="Calibri"/>
                <a:cs typeface="Calibri"/>
              </a:rPr>
              <a:t>SORPRESA</a:t>
            </a:r>
            <a:endParaRPr lang="en-US" sz="2000" b="1" dirty="0" smtClean="0">
              <a:latin typeface="Calibri"/>
              <a:cs typeface="Calibri"/>
            </a:endParaRPr>
          </a:p>
          <a:p>
            <a:pPr eaLnBrk="1" hangingPunct="1">
              <a:lnSpc>
                <a:spcPts val="2100"/>
              </a:lnSpc>
            </a:pPr>
            <a:r>
              <a:rPr lang="es-ES" sz="2000" dirty="0" smtClean="0">
                <a:solidFill>
                  <a:schemeClr val="bg1"/>
                </a:solidFill>
                <a:latin typeface="Calibri"/>
                <a:cs typeface="Calibri"/>
              </a:rPr>
              <a:t>Plaza </a:t>
            </a:r>
            <a:r>
              <a:rPr lang="es-ES" sz="2000" dirty="0">
                <a:solidFill>
                  <a:schemeClr val="bg1"/>
                </a:solidFill>
                <a:latin typeface="Calibri"/>
                <a:cs typeface="Calibri"/>
              </a:rPr>
              <a:t>de San Blas </a:t>
            </a:r>
            <a:r>
              <a:rPr lang="es-ES" sz="2000" dirty="0" smtClean="0">
                <a:solidFill>
                  <a:schemeClr val="bg1"/>
                </a:solidFill>
                <a:latin typeface="Calibri"/>
                <a:cs typeface="Calibri"/>
              </a:rPr>
              <a:t>- </a:t>
            </a:r>
            <a:r>
              <a:rPr lang="es-ES" sz="2000" dirty="0">
                <a:solidFill>
                  <a:schemeClr val="bg1"/>
                </a:solidFill>
                <a:latin typeface="Calibri"/>
                <a:cs typeface="Calibri"/>
              </a:rPr>
              <a:t>Cusco</a:t>
            </a:r>
            <a:endParaRPr lang="es-PE"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990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 Imagen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3" t="20442" r="1004"/>
          <a:stretch/>
        </p:blipFill>
        <p:spPr bwMode="auto">
          <a:xfrm>
            <a:off x="-1" y="0"/>
            <a:ext cx="9141789" cy="495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0" y="4011910"/>
            <a:ext cx="9141788" cy="11315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17 CuadroTexto"/>
          <p:cNvSpPr txBox="1">
            <a:spLocks noChangeArrowheads="1"/>
          </p:cNvSpPr>
          <p:nvPr/>
        </p:nvSpPr>
        <p:spPr bwMode="auto">
          <a:xfrm>
            <a:off x="575943" y="4286112"/>
            <a:ext cx="8172521" cy="637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100"/>
              </a:lnSpc>
            </a:pPr>
            <a:r>
              <a:rPr lang="es-ES" sz="2400" b="1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CENA DE GALA</a:t>
            </a:r>
          </a:p>
          <a:p>
            <a:pPr eaLnBrk="1" hangingPunct="1">
              <a:lnSpc>
                <a:spcPts val="2100"/>
              </a:lnSpc>
            </a:pPr>
            <a:r>
              <a:rPr lang="en-US" sz="2000" dirty="0" err="1" smtClean="0">
                <a:solidFill>
                  <a:srgbClr val="CECB45"/>
                </a:solidFill>
                <a:latin typeface="Calibri"/>
                <a:cs typeface="Calibri"/>
              </a:rPr>
              <a:t>Convento</a:t>
            </a:r>
            <a:r>
              <a:rPr lang="en-US" sz="2000" dirty="0" smtClean="0">
                <a:solidFill>
                  <a:srgbClr val="CECB45"/>
                </a:solidFill>
                <a:latin typeface="Calibri"/>
                <a:cs typeface="Calibri"/>
              </a:rPr>
              <a:t> de San Francisco - </a:t>
            </a:r>
            <a:r>
              <a:rPr lang="en-US" sz="2000" dirty="0">
                <a:solidFill>
                  <a:srgbClr val="CECB45"/>
                </a:solidFill>
                <a:latin typeface="Calibri"/>
                <a:cs typeface="Calibri"/>
              </a:rPr>
              <a:t>Cusco</a:t>
            </a:r>
            <a:endParaRPr lang="es-PE" sz="2000" dirty="0">
              <a:solidFill>
                <a:srgbClr val="CECB45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405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3074" name="Picture 2" descr="H:\Seleccion de Fotos Milenaria\Venues, Restaurantes y Actividades Especiales\Convento de la Merced - Salon Capitular - Cusco\9 EL SALON CAPITUL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0" y="4011910"/>
            <a:ext cx="9141788" cy="11315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lnSpc>
                <a:spcPts val="2100"/>
              </a:lnSpc>
            </a:pPr>
            <a:r>
              <a:rPr lang="es-ES" sz="2400" b="1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      CENA </a:t>
            </a:r>
            <a:r>
              <a:rPr lang="es-ES" sz="24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DE GALA</a:t>
            </a:r>
          </a:p>
          <a:p>
            <a:pPr eaLnBrk="1" hangingPunct="1">
              <a:lnSpc>
                <a:spcPts val="2100"/>
              </a:lnSpc>
            </a:pPr>
            <a:r>
              <a:rPr lang="en-US" sz="2000" dirty="0" smtClean="0">
                <a:solidFill>
                  <a:srgbClr val="CECB45"/>
                </a:solidFill>
                <a:latin typeface="Calibri"/>
                <a:cs typeface="Calibri"/>
              </a:rPr>
              <a:t>         </a:t>
            </a:r>
            <a:r>
              <a:rPr lang="en-US" sz="2000" dirty="0" err="1" smtClean="0">
                <a:solidFill>
                  <a:srgbClr val="CECB45"/>
                </a:solidFill>
                <a:latin typeface="Calibri"/>
                <a:cs typeface="Calibri"/>
              </a:rPr>
              <a:t>Convento</a:t>
            </a:r>
            <a:r>
              <a:rPr lang="en-US" sz="2000" dirty="0" smtClean="0">
                <a:solidFill>
                  <a:srgbClr val="CECB45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rgbClr val="CECB45"/>
                </a:solidFill>
                <a:latin typeface="Calibri"/>
                <a:cs typeface="Calibri"/>
              </a:rPr>
              <a:t>de </a:t>
            </a:r>
            <a:r>
              <a:rPr lang="en-US" sz="2000" dirty="0" smtClean="0">
                <a:solidFill>
                  <a:srgbClr val="CECB45"/>
                </a:solidFill>
                <a:latin typeface="Calibri"/>
                <a:cs typeface="Calibri"/>
              </a:rPr>
              <a:t>La Merced - </a:t>
            </a:r>
            <a:r>
              <a:rPr lang="en-US" sz="2000" dirty="0">
                <a:solidFill>
                  <a:srgbClr val="CECB45"/>
                </a:solidFill>
                <a:latin typeface="Calibri"/>
                <a:cs typeface="Calibri"/>
              </a:rPr>
              <a:t>Cusco</a:t>
            </a:r>
            <a:endParaRPr lang="es-PE" sz="2000" dirty="0">
              <a:solidFill>
                <a:srgbClr val="CECB45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099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Picture 2" descr="H:\Seleccion de Fotos Milenaria\Venues, Restaurantes y Actividades Especiales\La Princesita - Llaullipata\DSC_58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553"/>
            <a:ext cx="9144000" cy="530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0" y="4011910"/>
            <a:ext cx="9141788" cy="11315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17 CuadroTexto"/>
          <p:cNvSpPr txBox="1">
            <a:spLocks noChangeArrowheads="1"/>
          </p:cNvSpPr>
          <p:nvPr/>
        </p:nvSpPr>
        <p:spPr bwMode="auto">
          <a:xfrm>
            <a:off x="575943" y="4286112"/>
            <a:ext cx="8172521" cy="637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100"/>
              </a:lnSpc>
            </a:pPr>
            <a:r>
              <a:rPr lang="es-ES" sz="2400" b="1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CENA PRIVADA EN CASONA</a:t>
            </a:r>
          </a:p>
          <a:p>
            <a:pPr eaLnBrk="1" hangingPunct="1">
              <a:lnSpc>
                <a:spcPts val="2100"/>
              </a:lnSpc>
            </a:pPr>
            <a:r>
              <a:rPr lang="en-US" sz="2000" dirty="0" smtClean="0">
                <a:solidFill>
                  <a:srgbClr val="CECB45"/>
                </a:solidFill>
                <a:latin typeface="Calibri"/>
                <a:cs typeface="Calibri"/>
              </a:rPr>
              <a:t>La </a:t>
            </a:r>
            <a:r>
              <a:rPr lang="en-US" sz="2000" dirty="0" err="1" smtClean="0">
                <a:solidFill>
                  <a:srgbClr val="CECB45"/>
                </a:solidFill>
                <a:latin typeface="Calibri"/>
                <a:cs typeface="Calibri"/>
              </a:rPr>
              <a:t>Princesita</a:t>
            </a:r>
            <a:r>
              <a:rPr lang="en-US" sz="2000" dirty="0" smtClean="0">
                <a:solidFill>
                  <a:srgbClr val="CECB45"/>
                </a:solidFill>
                <a:latin typeface="Calibri"/>
                <a:cs typeface="Calibri"/>
              </a:rPr>
              <a:t> – </a:t>
            </a:r>
            <a:r>
              <a:rPr lang="en-US" sz="2000" dirty="0" err="1" smtClean="0">
                <a:solidFill>
                  <a:srgbClr val="CECB45"/>
                </a:solidFill>
                <a:latin typeface="Calibri"/>
                <a:cs typeface="Calibri"/>
              </a:rPr>
              <a:t>Llaullipata</a:t>
            </a:r>
            <a:r>
              <a:rPr lang="en-US" sz="2000" dirty="0" smtClean="0">
                <a:solidFill>
                  <a:srgbClr val="CECB45"/>
                </a:solidFill>
                <a:latin typeface="Calibri"/>
                <a:cs typeface="Calibri"/>
              </a:rPr>
              <a:t> Cusco </a:t>
            </a:r>
            <a:endParaRPr lang="en-US" sz="2000" dirty="0">
              <a:solidFill>
                <a:srgbClr val="CECB45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928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 Imagen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6" t="20121" r="662" b="5069"/>
          <a:stretch/>
        </p:blipFill>
        <p:spPr bwMode="auto">
          <a:xfrm>
            <a:off x="0" y="-1"/>
            <a:ext cx="9144000" cy="4615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0" y="4011910"/>
            <a:ext cx="9141788" cy="1131589"/>
          </a:xfrm>
          <a:prstGeom prst="rect">
            <a:avLst/>
          </a:prstGeom>
          <a:solidFill>
            <a:srgbClr val="CEC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17 CuadroTexto"/>
          <p:cNvSpPr txBox="1">
            <a:spLocks noChangeArrowheads="1"/>
          </p:cNvSpPr>
          <p:nvPr/>
        </p:nvSpPr>
        <p:spPr bwMode="auto">
          <a:xfrm>
            <a:off x="575943" y="4286112"/>
            <a:ext cx="8172521" cy="63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100"/>
              </a:lnSpc>
            </a:pPr>
            <a:r>
              <a:rPr lang="es-ES" sz="2400" b="1" dirty="0" smtClean="0">
                <a:latin typeface="Calibri"/>
                <a:cs typeface="Calibri"/>
              </a:rPr>
              <a:t>DEMOSTRACIÓN DE CÓCTEL</a:t>
            </a:r>
          </a:p>
          <a:p>
            <a:pPr eaLnBrk="1" hangingPunct="1">
              <a:lnSpc>
                <a:spcPts val="2100"/>
              </a:lnSpc>
            </a:pP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Centro de la ciudad- 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Cusco </a:t>
            </a:r>
          </a:p>
        </p:txBody>
      </p:sp>
    </p:spTree>
    <p:extLst>
      <p:ext uri="{BB962C8B-B14F-4D97-AF65-F5344CB8AC3E}">
        <p14:creationId xmlns:p14="http://schemas.microsoft.com/office/powerpoint/2010/main" val="237131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 Imagen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6" t="15432" r="570" b="1494"/>
          <a:stretch/>
        </p:blipFill>
        <p:spPr bwMode="auto">
          <a:xfrm>
            <a:off x="0" y="0"/>
            <a:ext cx="9141788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0" y="4011910"/>
            <a:ext cx="9141788" cy="1131589"/>
          </a:xfrm>
          <a:prstGeom prst="rect">
            <a:avLst/>
          </a:prstGeom>
          <a:solidFill>
            <a:srgbClr val="CEC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17 CuadroTexto"/>
          <p:cNvSpPr txBox="1">
            <a:spLocks noChangeArrowheads="1"/>
          </p:cNvSpPr>
          <p:nvPr/>
        </p:nvSpPr>
        <p:spPr bwMode="auto">
          <a:xfrm>
            <a:off x="575943" y="4286112"/>
            <a:ext cx="8172521" cy="63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100"/>
              </a:lnSpc>
            </a:pPr>
            <a:r>
              <a:rPr lang="es-ES" sz="2400" b="1" dirty="0" smtClean="0">
                <a:latin typeface="Calibri"/>
                <a:cs typeface="Calibri"/>
              </a:rPr>
              <a:t>COLORIDOS PASACALLES</a:t>
            </a:r>
          </a:p>
          <a:p>
            <a:pPr eaLnBrk="1" hangingPunct="1">
              <a:lnSpc>
                <a:spcPts val="2100"/>
              </a:lnSpc>
            </a:pP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Centro de la ciudad - 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Cusco </a:t>
            </a:r>
          </a:p>
        </p:txBody>
      </p:sp>
    </p:spTree>
    <p:extLst>
      <p:ext uri="{BB962C8B-B14F-4D97-AF65-F5344CB8AC3E}">
        <p14:creationId xmlns:p14="http://schemas.microsoft.com/office/powerpoint/2010/main" val="237131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 Imagen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9" t="6852" r="409" b="11724"/>
          <a:stretch/>
        </p:blipFill>
        <p:spPr bwMode="auto">
          <a:xfrm>
            <a:off x="0" y="0"/>
            <a:ext cx="9141788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0" y="4011910"/>
            <a:ext cx="9141788" cy="11315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17 CuadroTexto"/>
          <p:cNvSpPr txBox="1">
            <a:spLocks noChangeArrowheads="1"/>
          </p:cNvSpPr>
          <p:nvPr/>
        </p:nvSpPr>
        <p:spPr bwMode="auto">
          <a:xfrm>
            <a:off x="575943" y="4286112"/>
            <a:ext cx="8172521" cy="637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100"/>
              </a:lnSpc>
            </a:pPr>
            <a:r>
              <a:rPr lang="es-ES" sz="2400" b="1" dirty="0" smtClean="0">
                <a:latin typeface="Calibri"/>
                <a:cs typeface="Calibri"/>
              </a:rPr>
              <a:t>INTERACCIÓN CON COMUNIDADES LOCALES</a:t>
            </a:r>
          </a:p>
          <a:p>
            <a:pPr eaLnBrk="1" hangingPunct="1">
              <a:lnSpc>
                <a:spcPts val="2100"/>
              </a:lnSpc>
            </a:pP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Valle </a:t>
            </a:r>
            <a:r>
              <a:rPr lang="en-US" sz="2000" dirty="0" err="1" smtClean="0">
                <a:solidFill>
                  <a:schemeClr val="bg1"/>
                </a:solidFill>
                <a:latin typeface="Calibri"/>
                <a:cs typeface="Calibri"/>
              </a:rPr>
              <a:t>Sagrado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 - 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Cusco</a:t>
            </a:r>
            <a:endParaRPr lang="es-PE"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313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 Imagen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3" t="11833" r="1303" b="5984"/>
          <a:stretch/>
        </p:blipFill>
        <p:spPr bwMode="auto">
          <a:xfrm>
            <a:off x="0" y="0"/>
            <a:ext cx="9141788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0" y="4011910"/>
            <a:ext cx="9141788" cy="1131589"/>
          </a:xfrm>
          <a:prstGeom prst="rect">
            <a:avLst/>
          </a:prstGeom>
          <a:solidFill>
            <a:srgbClr val="CEC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17 CuadroTexto"/>
          <p:cNvSpPr txBox="1">
            <a:spLocks noChangeArrowheads="1"/>
          </p:cNvSpPr>
          <p:nvPr/>
        </p:nvSpPr>
        <p:spPr bwMode="auto">
          <a:xfrm>
            <a:off x="575943" y="4286112"/>
            <a:ext cx="8172521" cy="637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100"/>
              </a:lnSpc>
            </a:pPr>
            <a:r>
              <a:rPr lang="es-ES" sz="2400" b="1" dirty="0" smtClean="0">
                <a:latin typeface="Calibri"/>
                <a:cs typeface="Calibri"/>
              </a:rPr>
              <a:t>CABALGATA EN EL VALLE</a:t>
            </a:r>
          </a:p>
          <a:p>
            <a:pPr eaLnBrk="1" hangingPunct="1">
              <a:lnSpc>
                <a:spcPts val="2100"/>
              </a:lnSpc>
            </a:pP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Valle </a:t>
            </a:r>
            <a:r>
              <a:rPr lang="en-US" sz="2000" dirty="0" err="1" smtClean="0">
                <a:solidFill>
                  <a:schemeClr val="bg1"/>
                </a:solidFill>
                <a:latin typeface="Calibri"/>
                <a:cs typeface="Calibri"/>
              </a:rPr>
              <a:t>Sagrado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 – 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Cusco</a:t>
            </a:r>
            <a:endParaRPr lang="es-PE"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313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 Imagen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99" r="84" b="14201"/>
          <a:stretch/>
        </p:blipFill>
        <p:spPr bwMode="auto">
          <a:xfrm>
            <a:off x="5499" y="0"/>
            <a:ext cx="9136289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0" y="4011910"/>
            <a:ext cx="9141788" cy="1131589"/>
          </a:xfrm>
          <a:prstGeom prst="rect">
            <a:avLst/>
          </a:prstGeom>
          <a:solidFill>
            <a:srgbClr val="CEC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7 CuadroTexto"/>
          <p:cNvSpPr txBox="1">
            <a:spLocks noChangeArrowheads="1"/>
          </p:cNvSpPr>
          <p:nvPr/>
        </p:nvSpPr>
        <p:spPr bwMode="auto">
          <a:xfrm>
            <a:off x="575943" y="4286112"/>
            <a:ext cx="8172521" cy="637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100"/>
              </a:lnSpc>
            </a:pPr>
            <a:r>
              <a:rPr lang="es-ES" sz="2400" b="1" dirty="0" smtClean="0">
                <a:latin typeface="Calibri"/>
                <a:cs typeface="Calibri"/>
              </a:rPr>
              <a:t>VÍA FERRATA &amp; ZIP-LINE</a:t>
            </a:r>
          </a:p>
          <a:p>
            <a:pPr eaLnBrk="1" hangingPunct="1">
              <a:lnSpc>
                <a:spcPts val="2100"/>
              </a:lnSpc>
            </a:pPr>
            <a:r>
              <a:rPr lang="en-US" sz="2000" dirty="0" err="1" smtClean="0">
                <a:solidFill>
                  <a:schemeClr val="bg1"/>
                </a:solidFill>
                <a:latin typeface="Calibri"/>
                <a:cs typeface="Calibri"/>
              </a:rPr>
              <a:t>Pachar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, Valle </a:t>
            </a:r>
            <a:r>
              <a:rPr lang="en-US" sz="2000" dirty="0" err="1">
                <a:solidFill>
                  <a:schemeClr val="bg1"/>
                </a:solidFill>
                <a:latin typeface="Calibri"/>
                <a:cs typeface="Calibri"/>
              </a:rPr>
              <a:t>Sagrado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- 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Cusco</a:t>
            </a:r>
            <a:endParaRPr lang="es-PE"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313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2890664" cy="789552"/>
          </a:xfrm>
        </p:spPr>
        <p:txBody>
          <a:bodyPr/>
          <a:lstStyle/>
          <a:p>
            <a:r>
              <a:rPr lang="es-PE" b="1" dirty="0" smtClean="0"/>
              <a:t>LIMA</a:t>
            </a:r>
            <a:endParaRPr lang="es-PE" b="1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/>
      </p:sp>
      <p:pic>
        <p:nvPicPr>
          <p:cNvPr id="5123" name="Picture 3" descr="H:\FOTOS LIMA\LSP0003511 - Lima - Bajáda Balta y Costa Vér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Documents\MILENARIA\LOGO MILENARIA CALAD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1481"/>
            <a:ext cx="3509811" cy="45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0 Título"/>
          <p:cNvSpPr txBox="1">
            <a:spLocks/>
          </p:cNvSpPr>
          <p:nvPr/>
        </p:nvSpPr>
        <p:spPr bwMode="auto">
          <a:xfrm>
            <a:off x="2195737" y="1059582"/>
            <a:ext cx="2796547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s-PE" sz="3600" b="1" kern="0" dirty="0" smtClean="0">
                <a:solidFill>
                  <a:schemeClr val="bg1"/>
                </a:solidFill>
              </a:rPr>
              <a:t>LIMA</a:t>
            </a:r>
            <a:endParaRPr lang="es-PE" sz="36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20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 Imagen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" t="1853" r="1188" b="15392"/>
          <a:stretch/>
        </p:blipFill>
        <p:spPr bwMode="auto">
          <a:xfrm>
            <a:off x="0" y="0"/>
            <a:ext cx="9141788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0" y="4011910"/>
            <a:ext cx="9141788" cy="11315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17 CuadroTexto"/>
          <p:cNvSpPr txBox="1">
            <a:spLocks noChangeArrowheads="1"/>
          </p:cNvSpPr>
          <p:nvPr/>
        </p:nvSpPr>
        <p:spPr bwMode="auto">
          <a:xfrm>
            <a:off x="575943" y="4286112"/>
            <a:ext cx="8172521" cy="637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100"/>
              </a:lnSpc>
            </a:pPr>
            <a:r>
              <a:rPr lang="es-ES" sz="2400" b="1" dirty="0" smtClean="0">
                <a:latin typeface="Calibri"/>
                <a:cs typeface="Calibri"/>
              </a:rPr>
              <a:t>CONTACTO CON LA HISTORIA</a:t>
            </a:r>
          </a:p>
          <a:p>
            <a:pPr eaLnBrk="1" hangingPunct="1">
              <a:lnSpc>
                <a:spcPts val="2100"/>
              </a:lnSpc>
            </a:pPr>
            <a:r>
              <a:rPr lang="en-US" sz="2000" dirty="0" err="1">
                <a:solidFill>
                  <a:schemeClr val="bg1"/>
                </a:solidFill>
                <a:latin typeface="Calibri"/>
                <a:cs typeface="Calibri"/>
              </a:rPr>
              <a:t>Sacsayhuamán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- 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Cusco</a:t>
            </a:r>
            <a:endParaRPr lang="es-PE"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418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 Imagen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3" t="20124" r="1063"/>
          <a:stretch/>
        </p:blipFill>
        <p:spPr bwMode="auto">
          <a:xfrm>
            <a:off x="-1" y="0"/>
            <a:ext cx="9141789" cy="494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0" y="4011910"/>
            <a:ext cx="9141788" cy="11315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17 CuadroTexto"/>
          <p:cNvSpPr txBox="1">
            <a:spLocks noChangeArrowheads="1"/>
          </p:cNvSpPr>
          <p:nvPr/>
        </p:nvSpPr>
        <p:spPr bwMode="auto">
          <a:xfrm>
            <a:off x="575943" y="4286112"/>
            <a:ext cx="8172521" cy="637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100"/>
              </a:lnSpc>
            </a:pPr>
            <a:r>
              <a:rPr lang="es-ES_tradnl" sz="2400" b="1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TREN DE LUJO A MACHU PICCHU</a:t>
            </a:r>
            <a:endParaRPr lang="es-ES" sz="2400" b="1" dirty="0" smtClean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eaLnBrk="1" hangingPunct="1">
              <a:lnSpc>
                <a:spcPts val="2100"/>
              </a:lnSpc>
            </a:pPr>
            <a:r>
              <a:rPr lang="en-US" sz="2000" dirty="0" smtClean="0">
                <a:solidFill>
                  <a:srgbClr val="CECB45"/>
                </a:solidFill>
                <a:latin typeface="Calibri"/>
                <a:cs typeface="Calibri"/>
              </a:rPr>
              <a:t>Hiram </a:t>
            </a:r>
            <a:r>
              <a:rPr lang="en-US" sz="2000" dirty="0">
                <a:solidFill>
                  <a:srgbClr val="CECB45"/>
                </a:solidFill>
                <a:latin typeface="Calibri"/>
                <a:cs typeface="Calibri"/>
              </a:rPr>
              <a:t>Bingham </a:t>
            </a:r>
            <a:r>
              <a:rPr lang="en-US" sz="2000" dirty="0" smtClean="0">
                <a:solidFill>
                  <a:srgbClr val="CECB45"/>
                </a:solidFill>
                <a:latin typeface="Calibri"/>
                <a:cs typeface="Calibri"/>
              </a:rPr>
              <a:t>by </a:t>
            </a:r>
            <a:r>
              <a:rPr lang="en-US" sz="2000" dirty="0">
                <a:solidFill>
                  <a:srgbClr val="CECB45"/>
                </a:solidFill>
                <a:latin typeface="Calibri"/>
                <a:cs typeface="Calibri"/>
              </a:rPr>
              <a:t>Orient Express</a:t>
            </a:r>
            <a:endParaRPr lang="es-PE" sz="2000" dirty="0">
              <a:solidFill>
                <a:srgbClr val="CECB45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418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1" t="7106" r="501"/>
          <a:stretch/>
        </p:blipFill>
        <p:spPr bwMode="auto">
          <a:xfrm>
            <a:off x="0" y="0"/>
            <a:ext cx="9141788" cy="4266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0" y="4011910"/>
            <a:ext cx="9141788" cy="11315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17 CuadroTexto"/>
          <p:cNvSpPr txBox="1">
            <a:spLocks noChangeArrowheads="1"/>
          </p:cNvSpPr>
          <p:nvPr/>
        </p:nvSpPr>
        <p:spPr bwMode="auto">
          <a:xfrm>
            <a:off x="575943" y="4286112"/>
            <a:ext cx="8172521" cy="637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100"/>
              </a:lnSpc>
            </a:pPr>
            <a:r>
              <a:rPr lang="es-ES" sz="2400" b="1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TREN ANDEAN EXPLORER</a:t>
            </a:r>
          </a:p>
          <a:p>
            <a:pPr eaLnBrk="1" hangingPunct="1">
              <a:lnSpc>
                <a:spcPts val="2100"/>
              </a:lnSpc>
            </a:pPr>
            <a:r>
              <a:rPr lang="en-US" sz="2000" dirty="0" smtClean="0">
                <a:solidFill>
                  <a:srgbClr val="CECB45"/>
                </a:solidFill>
                <a:latin typeface="Calibri"/>
                <a:cs typeface="Calibri"/>
              </a:rPr>
              <a:t>Cusco / Puno / Cusco - Orient </a:t>
            </a:r>
            <a:r>
              <a:rPr lang="en-US" sz="2000" dirty="0">
                <a:solidFill>
                  <a:srgbClr val="CECB45"/>
                </a:solidFill>
                <a:latin typeface="Calibri"/>
                <a:cs typeface="Calibri"/>
              </a:rPr>
              <a:t>Express</a:t>
            </a:r>
            <a:endParaRPr lang="es-PE" sz="2000" dirty="0">
              <a:solidFill>
                <a:srgbClr val="CECB45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418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6146" name="Picture 2" descr="H:\Seleccion de Fotos Milenaria\Destinos\Puno\_MG_94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Documents\MILENARIA\LOGO MILENARIA CALAD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141481"/>
            <a:ext cx="4230275" cy="55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187623" y="339502"/>
            <a:ext cx="24482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3600" b="1" kern="0" dirty="0" smtClean="0">
                <a:solidFill>
                  <a:schemeClr val="bg1"/>
                </a:solidFill>
              </a:rPr>
              <a:t>PUNO</a:t>
            </a:r>
            <a:endParaRPr lang="es-PE" sz="36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76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 Imagen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9" t="13247" r="418" b="2909"/>
          <a:stretch/>
        </p:blipFill>
        <p:spPr bwMode="auto">
          <a:xfrm>
            <a:off x="0" y="0"/>
            <a:ext cx="9141788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0" y="4011910"/>
            <a:ext cx="9141788" cy="11315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17 CuadroTexto"/>
          <p:cNvSpPr txBox="1">
            <a:spLocks noChangeArrowheads="1"/>
          </p:cNvSpPr>
          <p:nvPr/>
        </p:nvSpPr>
        <p:spPr bwMode="auto">
          <a:xfrm>
            <a:off x="575943" y="4286112"/>
            <a:ext cx="8172521" cy="637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100"/>
              </a:lnSpc>
            </a:pPr>
            <a:r>
              <a:rPr lang="en-US" sz="2400" b="1" dirty="0" smtClean="0">
                <a:latin typeface="Calibri"/>
                <a:cs typeface="Calibri"/>
              </a:rPr>
              <a:t>RECEPCIÓN EN EL LAGO TITICACA</a:t>
            </a:r>
          </a:p>
          <a:p>
            <a:pPr eaLnBrk="1" hangingPunct="1">
              <a:lnSpc>
                <a:spcPts val="2100"/>
              </a:lnSpc>
            </a:pP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Isla </a:t>
            </a:r>
            <a:r>
              <a:rPr lang="en-US" sz="2000" dirty="0" err="1" smtClean="0">
                <a:solidFill>
                  <a:schemeClr val="bg1"/>
                </a:solidFill>
                <a:latin typeface="Calibri"/>
                <a:cs typeface="Calibri"/>
              </a:rPr>
              <a:t>Taquile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 - 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Puno </a:t>
            </a:r>
            <a:endParaRPr lang="es-PE"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40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7170" name="Picture 2" descr="H:\Seleccion de Fotos Milenaria\Destinos\Puno\DSC_59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0" y="4011910"/>
            <a:ext cx="9141788" cy="11315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lnSpc>
                <a:spcPts val="2100"/>
              </a:lnSpc>
            </a:pPr>
            <a:r>
              <a:rPr lang="es-ES" b="1" dirty="0" smtClean="0">
                <a:latin typeface="Calibri"/>
                <a:cs typeface="Calibri"/>
              </a:rPr>
              <a:t>        </a:t>
            </a:r>
            <a:r>
              <a:rPr lang="es-ES" sz="2400" b="1" dirty="0" smtClean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INTERACCIÓN </a:t>
            </a:r>
            <a:r>
              <a:rPr lang="es-ES" sz="2400" b="1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CON </a:t>
            </a:r>
            <a:r>
              <a:rPr lang="es-ES" sz="2400" b="1" dirty="0" smtClean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LA POBLACION LOCAL</a:t>
            </a:r>
            <a:endParaRPr lang="es-ES" sz="2400" b="1" dirty="0">
              <a:solidFill>
                <a:schemeClr val="bg1">
                  <a:lumMod val="75000"/>
                </a:schemeClr>
              </a:solidFill>
              <a:latin typeface="Calibri"/>
              <a:cs typeface="Calibri"/>
            </a:endParaRPr>
          </a:p>
          <a:p>
            <a:pPr eaLnBrk="1" hangingPunct="1">
              <a:lnSpc>
                <a:spcPts val="2100"/>
              </a:lnSpc>
            </a:pPr>
            <a:r>
              <a:rPr lang="en-US" sz="1600" dirty="0" smtClean="0">
                <a:solidFill>
                  <a:schemeClr val="bg1"/>
                </a:solidFill>
                <a:latin typeface="Calibri"/>
                <a:cs typeface="Calibri"/>
              </a:rPr>
              <a:t>         </a:t>
            </a:r>
            <a:r>
              <a:rPr lang="en-US" sz="2000" dirty="0" smtClean="0">
                <a:solidFill>
                  <a:srgbClr val="FFFF00"/>
                </a:solidFill>
                <a:latin typeface="Calibri"/>
                <a:cs typeface="Calibri"/>
              </a:rPr>
              <a:t>Isla de </a:t>
            </a:r>
            <a:r>
              <a:rPr lang="en-US" sz="2000" dirty="0" err="1" smtClean="0">
                <a:solidFill>
                  <a:srgbClr val="FFFF00"/>
                </a:solidFill>
                <a:latin typeface="Calibri"/>
                <a:cs typeface="Calibri"/>
              </a:rPr>
              <a:t>los</a:t>
            </a:r>
            <a:r>
              <a:rPr lang="en-US" sz="2000" dirty="0" smtClean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Calibri"/>
                <a:cs typeface="Calibri"/>
              </a:rPr>
              <a:t>Uros</a:t>
            </a:r>
            <a:r>
              <a:rPr lang="en-US" sz="2000" dirty="0" smtClean="0">
                <a:solidFill>
                  <a:srgbClr val="FFFF00"/>
                </a:solidFill>
                <a:latin typeface="Calibri"/>
                <a:cs typeface="Calibri"/>
              </a:rPr>
              <a:t> - Puno</a:t>
            </a:r>
            <a:endParaRPr lang="es-PE" sz="20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3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8194" name="Picture 2" descr="H:\Seleccion de Fotos Milenaria\Destinos\Arequipa\aqp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Documents\MILENARIA\LOGO MILENARIA CALAD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141481"/>
            <a:ext cx="4230275" cy="55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23528" y="267494"/>
            <a:ext cx="46742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3600" b="1" kern="0" dirty="0" smtClean="0">
                <a:solidFill>
                  <a:schemeClr val="bg1"/>
                </a:solidFill>
              </a:rPr>
              <a:t>AREQUIPA</a:t>
            </a:r>
            <a:endParaRPr lang="es-PE" sz="36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16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0 Imagen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2" t="16664" r="76" b="332"/>
          <a:stretch/>
        </p:blipFill>
        <p:spPr bwMode="auto">
          <a:xfrm>
            <a:off x="-1" y="0"/>
            <a:ext cx="9141789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0" y="4011910"/>
            <a:ext cx="9141788" cy="1131589"/>
          </a:xfrm>
          <a:prstGeom prst="rect">
            <a:avLst/>
          </a:prstGeom>
          <a:solidFill>
            <a:srgbClr val="CEC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17 CuadroTexto"/>
          <p:cNvSpPr txBox="1">
            <a:spLocks noChangeArrowheads="1"/>
          </p:cNvSpPr>
          <p:nvPr/>
        </p:nvSpPr>
        <p:spPr bwMode="auto">
          <a:xfrm>
            <a:off x="575943" y="4286112"/>
            <a:ext cx="8172521" cy="637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100"/>
              </a:lnSpc>
            </a:pPr>
            <a:r>
              <a:rPr lang="es-ES" sz="2400" b="1" dirty="0" smtClean="0">
                <a:latin typeface="Calibri"/>
                <a:cs typeface="Calibri"/>
              </a:rPr>
              <a:t>VISITA A LA CIUDAD BLANCA</a:t>
            </a:r>
          </a:p>
          <a:p>
            <a:pPr eaLnBrk="1" hangingPunct="1">
              <a:lnSpc>
                <a:spcPts val="2100"/>
              </a:lnSpc>
            </a:pP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Centro de la ciudad - Arequipa</a:t>
            </a:r>
            <a:endParaRPr lang="es-PE"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086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9218" name="Picture 2" descr="H:\Seleccion de Fotos Milenaria\Destinos\Arequipa\IMG_06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0" y="4371950"/>
            <a:ext cx="9141788" cy="771549"/>
          </a:xfrm>
          <a:prstGeom prst="rect">
            <a:avLst/>
          </a:prstGeom>
          <a:solidFill>
            <a:srgbClr val="CEC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lnSpc>
                <a:spcPts val="2100"/>
              </a:lnSpc>
            </a:pPr>
            <a:r>
              <a:rPr lang="es-ES" sz="2000" b="1" dirty="0" smtClean="0">
                <a:solidFill>
                  <a:srgbClr val="000000"/>
                </a:solidFill>
                <a:latin typeface="Calibri"/>
                <a:cs typeface="Calibri"/>
              </a:rPr>
              <a:t>       </a:t>
            </a:r>
            <a:r>
              <a:rPr lang="es-ES" sz="2400" b="1" dirty="0" smtClean="0">
                <a:solidFill>
                  <a:srgbClr val="000000"/>
                </a:solidFill>
                <a:latin typeface="Calibri"/>
                <a:cs typeface="Calibri"/>
              </a:rPr>
              <a:t>OBSERVACION DE CONDORES</a:t>
            </a:r>
            <a:endParaRPr lang="es-ES" sz="24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eaLnBrk="1" hangingPunct="1">
              <a:lnSpc>
                <a:spcPts val="2100"/>
              </a:lnSpc>
            </a:pPr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        </a:t>
            </a:r>
            <a:r>
              <a:rPr lang="en-US" sz="2000" dirty="0" err="1" smtClean="0">
                <a:solidFill>
                  <a:schemeClr val="bg1"/>
                </a:solidFill>
                <a:latin typeface="Calibri"/>
                <a:cs typeface="Calibri"/>
              </a:rPr>
              <a:t>Cañón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 del </a:t>
            </a:r>
            <a:r>
              <a:rPr lang="en-US" sz="2000" dirty="0" err="1" smtClean="0">
                <a:solidFill>
                  <a:schemeClr val="bg1"/>
                </a:solidFill>
                <a:latin typeface="Calibri"/>
                <a:cs typeface="Calibri"/>
              </a:rPr>
              <a:t>Colca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 - 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Arequipa</a:t>
            </a:r>
            <a:endParaRPr lang="es-PE"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173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10242" name="Picture 2" descr="H:\Seleccion de Fotos Milenaria\Destinos\Iquitos\FAF-001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Documents\MILENARIA\LOGO MILENARIA CALAD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141481"/>
            <a:ext cx="4230275" cy="55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403648" y="456803"/>
            <a:ext cx="2082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3600" b="1" kern="0" dirty="0" smtClean="0">
                <a:solidFill>
                  <a:schemeClr val="bg1"/>
                </a:solidFill>
              </a:rPr>
              <a:t>IQUITOS</a:t>
            </a:r>
            <a:endParaRPr lang="es-PE" sz="36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78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3 Imagen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3" t="27487" r="1275" b="-13481"/>
          <a:stretch/>
        </p:blipFill>
        <p:spPr bwMode="auto">
          <a:xfrm>
            <a:off x="-36512" y="0"/>
            <a:ext cx="9178300" cy="509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0" y="4011910"/>
            <a:ext cx="9141788" cy="1131589"/>
          </a:xfrm>
          <a:prstGeom prst="rect">
            <a:avLst/>
          </a:prstGeom>
          <a:solidFill>
            <a:srgbClr val="CEC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7 CuadroTexto"/>
          <p:cNvSpPr txBox="1">
            <a:spLocks noChangeArrowheads="1"/>
          </p:cNvSpPr>
          <p:nvPr/>
        </p:nvSpPr>
        <p:spPr bwMode="auto">
          <a:xfrm>
            <a:off x="575943" y="4286112"/>
            <a:ext cx="8172521" cy="637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100"/>
              </a:lnSpc>
            </a:pPr>
            <a:r>
              <a:rPr lang="es-ES" sz="2400" b="1" dirty="0" smtClean="0">
                <a:latin typeface="Calibri"/>
                <a:cs typeface="Calibri"/>
              </a:rPr>
              <a:t>EXHIBICIÓN DE CABALLOS DE PASO</a:t>
            </a:r>
          </a:p>
          <a:p>
            <a:pPr eaLnBrk="1" hangingPunct="1">
              <a:lnSpc>
                <a:spcPts val="2100"/>
              </a:lnSpc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Haciendas: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Mamacona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/ Los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Ficus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en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Pachacamac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 Lima</a:t>
            </a:r>
            <a:endParaRPr lang="es-PE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08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1026" name="Picture 2" descr="C:\Users\Norma Arenas\AppData\Local\Microsoft\Windows\Temporary Internet Files\Content.Outlook\WGRWX7FQ\New-8-2015-Aria-Amazon-Exterior-View-3-Low-Resoluti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0" y="4011910"/>
            <a:ext cx="9141788" cy="11315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17 CuadroTexto"/>
          <p:cNvSpPr txBox="1">
            <a:spLocks noChangeArrowheads="1"/>
          </p:cNvSpPr>
          <p:nvPr/>
        </p:nvSpPr>
        <p:spPr bwMode="auto">
          <a:xfrm>
            <a:off x="575943" y="4286112"/>
            <a:ext cx="8172521" cy="637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100"/>
              </a:lnSpc>
            </a:pPr>
            <a:r>
              <a:rPr lang="es-ES" sz="2400" b="1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CRUCEROS DE LUJO</a:t>
            </a:r>
          </a:p>
          <a:p>
            <a:pPr eaLnBrk="1" hangingPunct="1">
              <a:lnSpc>
                <a:spcPts val="2100"/>
              </a:lnSpc>
            </a:pPr>
            <a:r>
              <a:rPr lang="en-US" sz="2000" dirty="0" smtClean="0">
                <a:solidFill>
                  <a:srgbClr val="CECB45"/>
                </a:solidFill>
                <a:latin typeface="Calibri"/>
                <a:cs typeface="Calibri"/>
              </a:rPr>
              <a:t>Río Amazonas - </a:t>
            </a:r>
            <a:r>
              <a:rPr lang="en-US" sz="2000" dirty="0">
                <a:solidFill>
                  <a:srgbClr val="CECB45"/>
                </a:solidFill>
                <a:latin typeface="Calibri"/>
                <a:cs typeface="Calibri"/>
              </a:rPr>
              <a:t>Iquitos</a:t>
            </a:r>
            <a:endParaRPr lang="es-PE" sz="2000" dirty="0">
              <a:solidFill>
                <a:srgbClr val="CECB45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941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4 Imagen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16 Rectángulo"/>
          <p:cNvSpPr/>
          <p:nvPr/>
        </p:nvSpPr>
        <p:spPr>
          <a:xfrm>
            <a:off x="0" y="3435846"/>
            <a:ext cx="9144000" cy="17187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688" name="16 CuadroTexto"/>
          <p:cNvSpPr txBox="1">
            <a:spLocks noChangeArrowheads="1"/>
          </p:cNvSpPr>
          <p:nvPr/>
        </p:nvSpPr>
        <p:spPr bwMode="auto">
          <a:xfrm>
            <a:off x="5938860" y="3488109"/>
            <a:ext cx="30256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s-PE" sz="1400" b="1" dirty="0">
                <a:solidFill>
                  <a:srgbClr val="BBC34C"/>
                </a:solidFill>
                <a:latin typeface="Calibri" pitchFamily="34" charset="0"/>
                <a:cs typeface="Calibri" pitchFamily="34" charset="0"/>
              </a:rPr>
              <a:t>www.milenariadmc.com</a:t>
            </a:r>
            <a:endParaRPr lang="es-PE" b="1" dirty="0">
              <a:solidFill>
                <a:srgbClr val="BBC34C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8679" name="Picture 11" descr="L:\PLANTILLAS CORPORATIVAS VIPAC\SITEPNG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8871" y="4383746"/>
            <a:ext cx="587781" cy="23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12" descr="L:\PLANTILLAS CORPORATIVAS VIPAC\MPIPNG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9986" y="4358825"/>
            <a:ext cx="718294" cy="292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9" descr="L:\PLANTILLAS CORPORATIVAS VIPAC\ISOPNG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4047" y="4362544"/>
            <a:ext cx="816882" cy="389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16 Imagen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6964" y="4275840"/>
            <a:ext cx="887307" cy="528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6 CuadroTexto"/>
          <p:cNvSpPr txBox="1">
            <a:spLocks noChangeArrowheads="1"/>
          </p:cNvSpPr>
          <p:nvPr/>
        </p:nvSpPr>
        <p:spPr bwMode="auto">
          <a:xfrm>
            <a:off x="323528" y="3860343"/>
            <a:ext cx="38877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1200" dirty="0">
                <a:solidFill>
                  <a:srgbClr val="FFFFFF"/>
                </a:solidFill>
                <a:latin typeface="Calibri"/>
                <a:cs typeface="Calibri"/>
              </a:rPr>
              <a:t>Av. Paseo de la República 6010 – Piso 7</a:t>
            </a:r>
            <a:br>
              <a:rPr lang="es-ES_tradnl" sz="1200" dirty="0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es-ES_tradnl" sz="1200" dirty="0">
                <a:solidFill>
                  <a:srgbClr val="FFFFFF"/>
                </a:solidFill>
                <a:latin typeface="Calibri"/>
                <a:cs typeface="Calibri"/>
              </a:rPr>
              <a:t>Miraflores, Lima 18, Perú</a:t>
            </a:r>
          </a:p>
          <a:p>
            <a:r>
              <a:rPr lang="es-PE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es-PE" sz="1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 +51 1 </a:t>
            </a:r>
            <a:r>
              <a:rPr lang="es-PE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610-1900</a:t>
            </a:r>
          </a:p>
          <a:p>
            <a:r>
              <a:rPr lang="es-PE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F. </a:t>
            </a:r>
            <a:r>
              <a:rPr lang="es-PE" sz="1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+51 1 </a:t>
            </a:r>
            <a:r>
              <a:rPr lang="es-PE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610-1919</a:t>
            </a:r>
            <a:endParaRPr lang="es-PE" sz="12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s-PE" sz="1200" b="1" dirty="0" smtClean="0">
                <a:solidFill>
                  <a:srgbClr val="BBC34C"/>
                </a:solidFill>
                <a:latin typeface="Calibri" pitchFamily="34" charset="0"/>
                <a:cs typeface="Calibri" pitchFamily="34" charset="0"/>
              </a:rPr>
              <a:t>info@milenariadmc.com </a:t>
            </a:r>
            <a:endParaRPr lang="es-PE" sz="1200" b="1" dirty="0">
              <a:solidFill>
                <a:srgbClr val="BBC34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16 CuadroTexto"/>
          <p:cNvSpPr txBox="1">
            <a:spLocks noChangeArrowheads="1"/>
          </p:cNvSpPr>
          <p:nvPr/>
        </p:nvSpPr>
        <p:spPr bwMode="auto">
          <a:xfrm>
            <a:off x="323528" y="3567162"/>
            <a:ext cx="3306763" cy="310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1700"/>
              </a:lnSpc>
            </a:pPr>
            <a:r>
              <a:rPr lang="es-PE" sz="1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Milenaria </a:t>
            </a:r>
            <a:r>
              <a:rPr lang="es-PE" sz="1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DMC</a:t>
            </a:r>
            <a:endParaRPr lang="es-PE" sz="16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 descr="C:\Users\Norma Arenas\AppData\Local\Microsoft\Windows\Temporary Internet Files\Content.Outlook\WGRWX7FQ\Logo_Milenaria_2015_V1 copi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9502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 Imagen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6" t="16459" r="482"/>
          <a:stretch/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0" y="4011910"/>
            <a:ext cx="9141788" cy="11315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17 CuadroTexto"/>
          <p:cNvSpPr txBox="1">
            <a:spLocks noChangeArrowheads="1"/>
          </p:cNvSpPr>
          <p:nvPr/>
        </p:nvSpPr>
        <p:spPr bwMode="auto">
          <a:xfrm>
            <a:off x="575943" y="4286112"/>
            <a:ext cx="8172521" cy="637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100"/>
              </a:lnSpc>
            </a:pPr>
            <a:r>
              <a:rPr lang="es-ES" sz="2400" b="1" dirty="0" smtClean="0">
                <a:latin typeface="Calibri"/>
                <a:cs typeface="Calibri"/>
              </a:rPr>
              <a:t>PROGRAMAS PARA COMPRAS</a:t>
            </a:r>
          </a:p>
          <a:p>
            <a:pPr eaLnBrk="1" hangingPunct="1">
              <a:lnSpc>
                <a:spcPts val="2100"/>
              </a:lnSpc>
            </a:pP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Miraflores - Lima</a:t>
            </a:r>
            <a:endParaRPr lang="es-PE"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921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29" t="20575" r="2629" b="-2"/>
          <a:stretch/>
        </p:blipFill>
        <p:spPr bwMode="auto">
          <a:xfrm>
            <a:off x="0" y="0"/>
            <a:ext cx="9141788" cy="480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0" y="4011911"/>
            <a:ext cx="9141788" cy="11315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17 CuadroTexto"/>
          <p:cNvSpPr txBox="1">
            <a:spLocks noChangeArrowheads="1"/>
          </p:cNvSpPr>
          <p:nvPr/>
        </p:nvSpPr>
        <p:spPr bwMode="auto">
          <a:xfrm>
            <a:off x="575943" y="4286112"/>
            <a:ext cx="8172521" cy="63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100"/>
              </a:lnSpc>
            </a:pPr>
            <a:r>
              <a:rPr lang="es-ES" sz="2400" b="1" dirty="0" smtClean="0">
                <a:latin typeface="Calibri"/>
                <a:cs typeface="Calibri"/>
              </a:rPr>
              <a:t>EXPERIENCIAS GASTRONÓMICAS</a:t>
            </a:r>
          </a:p>
          <a:p>
            <a:pPr eaLnBrk="1" hangingPunct="1">
              <a:lnSpc>
                <a:spcPts val="2100"/>
              </a:lnSpc>
            </a:pPr>
            <a:r>
              <a:rPr lang="en-US" sz="2000" dirty="0" err="1" smtClean="0">
                <a:solidFill>
                  <a:schemeClr val="bg1"/>
                </a:solidFill>
                <a:latin typeface="Calibri"/>
                <a:cs typeface="Calibri"/>
              </a:rPr>
              <a:t>Visitas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 a </a:t>
            </a:r>
            <a:r>
              <a:rPr lang="en-US" sz="2000" dirty="0" err="1" smtClean="0">
                <a:solidFill>
                  <a:schemeClr val="bg1"/>
                </a:solidFill>
                <a:latin typeface="Calibri"/>
                <a:cs typeface="Calibri"/>
              </a:rPr>
              <a:t>mercados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 y restaurantes</a:t>
            </a:r>
            <a:endParaRPr lang="es-PE"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921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2050" name="Picture 2" descr="H:\Seleccion de Fotos Milenaria\Operaciones Realizadas\Humberto Valdivia - 2012 Grupo Previsora - Huaca Pucllana\DSC_47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0" y="4011911"/>
            <a:ext cx="9141788" cy="11315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lnSpc>
                <a:spcPts val="2100"/>
              </a:lnSpc>
            </a:pPr>
            <a:r>
              <a:rPr lang="es-ES" sz="2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s-ES" sz="2400" b="1" dirty="0" smtClean="0">
                <a:solidFill>
                  <a:srgbClr val="000000"/>
                </a:solidFill>
                <a:latin typeface="Calibri"/>
                <a:cs typeface="Calibri"/>
              </a:rPr>
              <a:t>     ALMUERZOS/CENAS PRIVADAS EN RESTAURANTES</a:t>
            </a:r>
            <a:endParaRPr lang="es-ES" sz="24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eaLnBrk="1" hangingPunct="1">
              <a:lnSpc>
                <a:spcPts val="2100"/>
              </a:lnSpc>
            </a:pP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       Restaurante Huaca Pucllana - Lima</a:t>
            </a:r>
            <a:endParaRPr lang="es-PE"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594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1 Imagen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363" r="2193"/>
          <a:stretch/>
        </p:blipFill>
        <p:spPr bwMode="auto">
          <a:xfrm>
            <a:off x="0" y="0"/>
            <a:ext cx="9141789" cy="494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0" y="4011910"/>
            <a:ext cx="9141788" cy="11315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17 CuadroTexto"/>
          <p:cNvSpPr txBox="1">
            <a:spLocks noChangeArrowheads="1"/>
          </p:cNvSpPr>
          <p:nvPr/>
        </p:nvSpPr>
        <p:spPr bwMode="auto">
          <a:xfrm>
            <a:off x="575943" y="4286112"/>
            <a:ext cx="8172521" cy="637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100"/>
              </a:lnSpc>
            </a:pPr>
            <a:r>
              <a:rPr lang="es-ES" sz="2400" b="1" dirty="0" smtClean="0">
                <a:latin typeface="Calibri"/>
                <a:cs typeface="Calibri"/>
              </a:rPr>
              <a:t>CENA PRIVADA EN CASA COLONIAL</a:t>
            </a:r>
          </a:p>
          <a:p>
            <a:pPr eaLnBrk="1" hangingPunct="1">
              <a:lnSpc>
                <a:spcPts val="2100"/>
              </a:lnSpc>
            </a:pP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Casa de </a:t>
            </a:r>
            <a:r>
              <a:rPr lang="en-US" sz="2000" dirty="0" err="1">
                <a:solidFill>
                  <a:schemeClr val="bg1"/>
                </a:solidFill>
                <a:latin typeface="Calibri"/>
                <a:cs typeface="Calibri"/>
              </a:rPr>
              <a:t>Aliaga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- 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Lima</a:t>
            </a:r>
            <a:endParaRPr lang="es-PE"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921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1026" name="Picture 2" descr="H:\Seleccion de Fotos Milenaria\Operaciones Realizadas\Humberto Valdivia - 2013 Grupo Sony Car Audio, Casa Luna\DSC_27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0" y="4155926"/>
            <a:ext cx="9141788" cy="98757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lnSpc>
                <a:spcPts val="2100"/>
              </a:lnSpc>
            </a:pPr>
            <a:r>
              <a:rPr lang="es-ES" b="1" dirty="0">
                <a:latin typeface="Calibri"/>
                <a:cs typeface="Calibri"/>
              </a:rPr>
              <a:t> </a:t>
            </a:r>
            <a:r>
              <a:rPr lang="es-ES" b="1" dirty="0" smtClean="0">
                <a:latin typeface="Calibri"/>
                <a:cs typeface="Calibri"/>
              </a:rPr>
              <a:t>    </a:t>
            </a:r>
            <a:r>
              <a:rPr lang="es-ES" sz="2400" b="1" dirty="0" smtClean="0">
                <a:solidFill>
                  <a:schemeClr val="tx1"/>
                </a:solidFill>
                <a:latin typeface="Calibri"/>
                <a:cs typeface="Calibri"/>
              </a:rPr>
              <a:t>CENA EN CASA PRIVADA</a:t>
            </a:r>
            <a:endParaRPr lang="es-ES" sz="24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pPr eaLnBrk="1" hangingPunct="1">
              <a:lnSpc>
                <a:spcPts val="2100"/>
              </a:lnSpc>
            </a:pPr>
            <a:r>
              <a:rPr lang="en-US" sz="16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alibri"/>
                <a:cs typeface="Calibri"/>
              </a:rPr>
              <a:t>     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Casa Luna 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- Lima</a:t>
            </a:r>
            <a:endParaRPr lang="es-PE"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727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Fireworks</Template>
  <TotalTime>2126481</TotalTime>
  <Words>341</Words>
  <Application>Microsoft Office PowerPoint</Application>
  <PresentationFormat>Presentación en pantalla (16:9)</PresentationFormat>
  <Paragraphs>81</Paragraphs>
  <Slides>41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2" baseType="lpstr">
      <vt:lpstr>Diseño predeterminado</vt:lpstr>
      <vt:lpstr>Presentación de PowerPoint</vt:lpstr>
      <vt:lpstr>Presentación de PowerPoint</vt:lpstr>
      <vt:lpstr>LIMA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CUSCO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Eduardo Doig</dc:creator>
  <cp:lastModifiedBy>Norma Arenas</cp:lastModifiedBy>
  <cp:revision>1220</cp:revision>
  <dcterms:created xsi:type="dcterms:W3CDTF">2007-09-07T04:46:46Z</dcterms:created>
  <dcterms:modified xsi:type="dcterms:W3CDTF">2016-09-30T17:26:41Z</dcterms:modified>
</cp:coreProperties>
</file>